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9" r:id="rId5"/>
    <p:sldId id="267" r:id="rId6"/>
    <p:sldId id="261" r:id="rId7"/>
    <p:sldId id="269" r:id="rId8"/>
    <p:sldId id="270" r:id="rId9"/>
    <p:sldId id="271" r:id="rId10"/>
    <p:sldId id="260" r:id="rId11"/>
    <p:sldId id="258" r:id="rId12"/>
    <p:sldId id="265" r:id="rId13"/>
    <p:sldId id="262" r:id="rId14"/>
    <p:sldId id="264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ья Романова" initials="НР" lastIdx="1" clrIdx="0">
    <p:extLst>
      <p:ext uri="{19B8F6BF-5375-455C-9EA6-DF929625EA0E}">
        <p15:presenceInfo xmlns="" xmlns:p15="http://schemas.microsoft.com/office/powerpoint/2012/main" userId="f71291801fcb168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44" autoAdjust="0"/>
    <p:restoredTop sz="96404" autoAdjust="0"/>
  </p:normalViewPr>
  <p:slideViewPr>
    <p:cSldViewPr snapToGrid="0">
      <p:cViewPr varScale="1">
        <p:scale>
          <a:sx n="73" d="100"/>
          <a:sy n="73" d="100"/>
        </p:scale>
        <p:origin x="-61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B24-7FF0-483E-8C4C-5EAA8254A008}" type="datetimeFigureOut">
              <a:rPr lang="ru-RU" smtClean="0"/>
              <a:pPr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9A85-EED7-4720-9BC4-70F56A9BF3B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98802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B24-7FF0-483E-8C4C-5EAA8254A008}" type="datetimeFigureOut">
              <a:rPr lang="ru-RU" smtClean="0"/>
              <a:pPr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9A85-EED7-4720-9BC4-70F56A9BF3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0662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B24-7FF0-483E-8C4C-5EAA8254A008}" type="datetimeFigureOut">
              <a:rPr lang="ru-RU" smtClean="0"/>
              <a:pPr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9A85-EED7-4720-9BC4-70F56A9BF3B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8774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B24-7FF0-483E-8C4C-5EAA8254A008}" type="datetimeFigureOut">
              <a:rPr lang="ru-RU" smtClean="0"/>
              <a:pPr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9A85-EED7-4720-9BC4-70F56A9BF3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8314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B24-7FF0-483E-8C4C-5EAA8254A008}" type="datetimeFigureOut">
              <a:rPr lang="ru-RU" smtClean="0"/>
              <a:pPr/>
              <a:t>22.01.2024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9A85-EED7-4720-9BC4-70F56A9BF3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999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B24-7FF0-483E-8C4C-5EAA8254A008}" type="datetimeFigureOut">
              <a:rPr lang="ru-RU" smtClean="0"/>
              <a:pPr/>
              <a:t>22.01.2024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9A85-EED7-4720-9BC4-70F56A9BF3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85324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B24-7FF0-483E-8C4C-5EAA8254A008}" type="datetimeFigureOut">
              <a:rPr lang="ru-RU" smtClean="0"/>
              <a:pPr/>
              <a:t>22.01.2024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9A85-EED7-4720-9BC4-70F56A9BF3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2045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6361B24-7FF0-483E-8C4C-5EAA8254A008}" type="datetimeFigureOut">
              <a:rPr lang="ru-RU" smtClean="0"/>
              <a:pPr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979A85-EED7-4720-9BC4-70F56A9BF3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79852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B24-7FF0-483E-8C4C-5EAA8254A008}" type="datetimeFigureOut">
              <a:rPr lang="ru-RU" smtClean="0"/>
              <a:pPr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9A85-EED7-4720-9BC4-70F56A9BF3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2540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B24-7FF0-483E-8C4C-5EAA8254A008}" type="datetimeFigureOut">
              <a:rPr lang="ru-RU" smtClean="0"/>
              <a:pPr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9A85-EED7-4720-9BC4-70F56A9BF3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00246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B24-7FF0-483E-8C4C-5EAA8254A008}" type="datetimeFigureOut">
              <a:rPr lang="ru-RU" smtClean="0"/>
              <a:pPr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79A85-EED7-4720-9BC4-70F56A9BF3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75470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6361B24-7FF0-483E-8C4C-5EAA8254A008}" type="datetimeFigureOut">
              <a:rPr lang="ru-RU" smtClean="0"/>
              <a:pPr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E979A85-EED7-4720-9BC4-70F56A9BF3B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3307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1944" y="1580605"/>
            <a:ext cx="7341325" cy="1634163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Краткая презентация образовательной программы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МБДОУ «Детский сад №13» 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Краснобор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0891" y="561702"/>
            <a:ext cx="10489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</a:t>
            </a:r>
          </a:p>
          <a:p>
            <a:pPr algn="ctr"/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учреждение «Детский сад № 13» с. </a:t>
            </a:r>
            <a:r>
              <a:rPr lang="ru-RU" sz="20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Краснобор</a:t>
            </a:r>
            <a:endParaRPr lang="ru-RU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08468" y="5473337"/>
            <a:ext cx="9027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2023 г.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s://sun9-53.userapi.com/impg/dohBPW0OULzTHZo9fziHnz9j3WUk85EJHquvag/PydjTnNyGL4.jpg?size=1280x960&amp;quality=95&amp;sign=def3d8c0fe62531a07782dac289a4e4f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0332" y="3108642"/>
            <a:ext cx="3843654" cy="288274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27653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15291" y="770709"/>
            <a:ext cx="880436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 дошкольного образования в МБДОУ «Детский сад № 13» 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Краснобор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(далее – Программа) - это нормативно-управленческий документ, аргументирующий выбор цели, содержания, применяемых методик и технологий, форм организации образовательного процесса в МБДОУ «Детский сад № 13» с.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Краснобор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1328155" y="2395081"/>
            <a:ext cx="4413737" cy="1196547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 дошкольного образования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>
            <a:off x="1328156" y="3960155"/>
            <a:ext cx="4413736" cy="1318699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утвержден приказом Минобрнауки России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17.10.2013 № 1155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4294967295"/>
          </p:nvPr>
        </p:nvSpPr>
        <p:spPr>
          <a:xfrm>
            <a:off x="6376397" y="2395081"/>
            <a:ext cx="4413737" cy="1178859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Федеральная образовательная программа дошкольного образования </a:t>
            </a:r>
          </a:p>
        </p:txBody>
      </p:sp>
      <p:sp>
        <p:nvSpPr>
          <p:cNvPr id="8" name="Стрелка вниз 7"/>
          <p:cNvSpPr/>
          <p:nvPr/>
        </p:nvSpPr>
        <p:spPr>
          <a:xfrm rot="3042639">
            <a:off x="3272829" y="1314625"/>
            <a:ext cx="484632" cy="892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 rot="18679439">
            <a:off x="8081640" y="1295444"/>
            <a:ext cx="484632" cy="8942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бъект 4"/>
          <p:cNvSpPr txBox="1">
            <a:spLocks/>
          </p:cNvSpPr>
          <p:nvPr/>
        </p:nvSpPr>
        <p:spPr>
          <a:xfrm>
            <a:off x="6361933" y="3942467"/>
            <a:ext cx="4328094" cy="131869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утверждена приказом Минпросвещения России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25.11.2022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1028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01A6E14-7C94-BFA7-9762-00BBD32D4C0B}"/>
              </a:ext>
            </a:extLst>
          </p:cNvPr>
          <p:cNvSpPr txBox="1"/>
          <p:nvPr/>
        </p:nvSpPr>
        <p:spPr>
          <a:xfrm>
            <a:off x="910712" y="169818"/>
            <a:ext cx="106385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Программа МБДОУ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разработана на основе двух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документов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825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6698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Образовательная Программа 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включает: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42821" y="2847859"/>
            <a:ext cx="361821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Три основных раздела</a:t>
            </a:r>
          </a:p>
        </p:txBody>
      </p:sp>
      <p:sp>
        <p:nvSpPr>
          <p:cNvPr id="8" name="Стрелка вправо 7"/>
          <p:cNvSpPr/>
          <p:nvPr/>
        </p:nvSpPr>
        <p:spPr>
          <a:xfrm rot="10800000">
            <a:off x="6343419" y="28864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202635" y="4520167"/>
            <a:ext cx="10058400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Все разделы ОП ДО включают обязательную часть и часть, формируемую участниками образовательных отношений, которые дополняют друг друга.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3F049E5-D999-413A-AE8D-196EF42AB601}"/>
              </a:ext>
            </a:extLst>
          </p:cNvPr>
          <p:cNvSpPr txBox="1"/>
          <p:nvPr/>
        </p:nvSpPr>
        <p:spPr>
          <a:xfrm>
            <a:off x="1097280" y="2096038"/>
            <a:ext cx="433733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Целевой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раздел</a:t>
            </a:r>
          </a:p>
          <a:p>
            <a:pPr fontAlgn="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Содержательный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раздел </a:t>
            </a:r>
          </a:p>
          <a:p>
            <a:pPr fontAlgn="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Организационный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раздел</a:t>
            </a:r>
          </a:p>
        </p:txBody>
      </p:sp>
    </p:spTree>
    <p:extLst>
      <p:ext uri="{BB962C8B-B14F-4D97-AF65-F5344CB8AC3E}">
        <p14:creationId xmlns="" xmlns:p14="http://schemas.microsoft.com/office/powerpoint/2010/main" val="190270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48000" y="172084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1257" y="274320"/>
            <a:ext cx="1146918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Программы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всестороннее развитие и воспитание ребенка в период дошкольного детства на основе духовно-нравственных ценностей народов Российской Федерации, исторических и национально-культурных традиций.</a:t>
            </a:r>
          </a:p>
          <a:p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достигается через решение следующих задач: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образовательного, воспитательного содержания дошкольного образования и планируемых результатов освоения образовательной программы ДО;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построение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(структурирование) содержания образовательной работы на основе учета возрастных и индивидуальных особенностей развития;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равного доступа к образованию для всех детей дошкольного возраста с учетом разнообразия образовательных потребностей и индивидуальных возможностей;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динамики развития социальных, нравственных, патриотических, эстетических, интеллектуальных, физических качеств и способностей ребенка, его инициативности, самостоятельности и ответственности; 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достижение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 на этапе завершения дошкольного образования уровня развития, необходимого и достаточного для успешного освоения ими образовательных программ начального общего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80047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Соотношение частей ОП ДО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246908" y="1845735"/>
            <a:ext cx="4348821" cy="1670549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Обязательная часть Программы разработана в соответствии с ФГОС ДО и оформлена в виде ссылок на ФОП ДО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217920" y="1845736"/>
            <a:ext cx="4937760" cy="1707362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Часть, формируемая участниками образовательных отношений, представлена парциальными и авторскими программами, которые отражают специфику национальных, социокультурных и региональных условий</a:t>
            </a:r>
          </a:p>
        </p:txBody>
      </p:sp>
      <p:sp>
        <p:nvSpPr>
          <p:cNvPr id="7" name="Стрелка вправо 6"/>
          <p:cNvSpPr/>
          <p:nvPr/>
        </p:nvSpPr>
        <p:spPr>
          <a:xfrm rot="16200000">
            <a:off x="2867832" y="3545912"/>
            <a:ext cx="64839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1629294" y="4463780"/>
            <a:ext cx="3815543" cy="8729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менее 60% от общего объема программы</a:t>
            </a:r>
          </a:p>
          <a:p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 rot="16200000">
            <a:off x="8116983" y="4307628"/>
            <a:ext cx="69549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бъект 3"/>
          <p:cNvSpPr txBox="1">
            <a:spLocks/>
          </p:cNvSpPr>
          <p:nvPr/>
        </p:nvSpPr>
        <p:spPr>
          <a:xfrm>
            <a:off x="6918960" y="5162821"/>
            <a:ext cx="3815543" cy="86272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более 40 % от общего объема программы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514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41863" y="1907177"/>
            <a:ext cx="788996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целевом разделе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представлены описание и характеристика структуры программы, цели и задачи, принципы и подходы к ее формированию; планируемые образовательные результаты освоения Федеральной программы в младенческом, раннем, дошкольном возрастах, а также на этапе завершения освоения  программы со ссылкой на приложение; подходы к педагогической диагностике планируемых образовательных результатов.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раздел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включает программы: </a:t>
            </a:r>
          </a:p>
          <a:p>
            <a:pPr marL="342900" indent="-342900" algn="ctr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рабочую программу образования, которая раскрывает задачи, содержание и планируемые образовательные результаты по каждой из образовательных областей для каждой возрастной группы детей младенческого, раннего и дошкольного возраста; </a:t>
            </a:r>
          </a:p>
          <a:p>
            <a:pPr marL="342900" indent="-342900" algn="ctr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рабочую программу воспитания; </a:t>
            </a:r>
          </a:p>
          <a:p>
            <a:pPr marL="342900" indent="-342900" algn="ctr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программу коррекционно-развивающей работы с детьми, в том числе с особыми образовательными потребностями.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41863" y="1845734"/>
            <a:ext cx="8399418" cy="402336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раздел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включает описание психолого-педагогических и кадровых условий реализации Программы. В разделе представлены  режим дня в холодный и теплый период года в дошкольных группах, тематический календарный план образовательной и  воспитательной работы.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Возрастные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категории детей, на которых ориентирована ОП ДО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097280" y="1963971"/>
            <a:ext cx="9117874" cy="528762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МБДОУ «Детский сад № 13» с.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Краснобор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функционируют 2 возрастные группы, количество воспитанников в ДОУ - 41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E0380F52-9D2B-807B-83C4-C4DC9E29A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29074626"/>
              </p:ext>
            </p:extLst>
          </p:nvPr>
        </p:nvGraphicFramePr>
        <p:xfrm>
          <a:off x="1539871" y="2743200"/>
          <a:ext cx="8949603" cy="3198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3201">
                  <a:extLst>
                    <a:ext uri="{9D8B030D-6E8A-4147-A177-3AD203B41FA5}">
                      <a16:colId xmlns="" xmlns:a16="http://schemas.microsoft.com/office/drawing/2014/main" val="2214394451"/>
                    </a:ext>
                  </a:extLst>
                </a:gridCol>
                <a:gridCol w="2661499">
                  <a:extLst>
                    <a:ext uri="{9D8B030D-6E8A-4147-A177-3AD203B41FA5}">
                      <a16:colId xmlns="" xmlns:a16="http://schemas.microsoft.com/office/drawing/2014/main" val="3617615959"/>
                    </a:ext>
                  </a:extLst>
                </a:gridCol>
                <a:gridCol w="3304903">
                  <a:extLst>
                    <a:ext uri="{9D8B030D-6E8A-4147-A177-3AD203B41FA5}">
                      <a16:colId xmlns="" xmlns:a16="http://schemas.microsoft.com/office/drawing/2014/main" val="3327396641"/>
                    </a:ext>
                  </a:extLst>
                </a:gridCol>
              </a:tblGrid>
              <a:tr h="1521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Возрастная </a:t>
                      </a: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</a:t>
                      </a:r>
                      <a:r>
                        <a:rPr lang="ru-RU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группы 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897" marR="44897" marT="22449" marB="2244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Старшая разновозрастная  группа (</a:t>
                      </a:r>
                      <a:r>
                        <a:rPr lang="ru-RU" sz="2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</a:t>
                      </a:r>
                      <a:r>
                        <a:rPr lang="ru-RU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старшая и средняя)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897" marR="44897" marT="22449" marB="22449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Младшая разновозрастная </a:t>
                      </a:r>
                      <a:r>
                        <a:rPr lang="ru-RU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группа(1 </a:t>
                      </a:r>
                      <a:r>
                        <a:rPr lang="ru-RU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  <a:r>
                        <a:rPr lang="ru-RU" sz="2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раннего возраста, </a:t>
                      </a:r>
                      <a:r>
                        <a:rPr lang="ru-RU" sz="2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гр.раннего возраста, 2 мл. гр.)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897" marR="44897" marT="22449" marB="22449"/>
                </a:tc>
                <a:extLst>
                  <a:ext uri="{0D108BD9-81ED-4DB2-BD59-A6C34878D82A}">
                    <a16:rowId xmlns="" xmlns:a16="http://schemas.microsoft.com/office/drawing/2014/main" val="4030100499"/>
                  </a:ext>
                </a:extLst>
              </a:tr>
              <a:tr h="931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возрастных групп</a:t>
                      </a:r>
                    </a:p>
                  </a:txBody>
                  <a:tcPr marL="44897" marR="44897" marT="22449" marB="22449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250000"/>
                        </a:lnSpc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897" marR="44897" marT="22449" marB="22449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250000"/>
                        </a:lnSpc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897" marR="44897" marT="22449" marB="22449"/>
                </a:tc>
                <a:extLst>
                  <a:ext uri="{0D108BD9-81ED-4DB2-BD59-A6C34878D82A}">
                    <a16:rowId xmlns="" xmlns:a16="http://schemas.microsoft.com/office/drawing/2014/main" val="4189465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2408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93557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режима пребывания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 в ДОУ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3274907"/>
          </a:xfrm>
        </p:spPr>
        <p:txBody>
          <a:bodyPr>
            <a:normAutofit/>
          </a:bodyPr>
          <a:lstStyle/>
          <a:p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Режим работы: 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10,5 ч. 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пребывание воспитанников при 5-ти дневной рабочей неделе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Режим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дня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составлен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каждой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возрастной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группы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холодный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 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теплый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периоды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по реализации ОП ДО проводится в течение 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года.</a:t>
            </a:r>
            <a:endParaRPr lang="ru-RU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090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58871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Взаимодействие педагогического коллектива с семьями воспитанников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78" y="2097157"/>
            <a:ext cx="10432113" cy="3965713"/>
          </a:xfrm>
        </p:spPr>
        <p:txBody>
          <a:bodyPr>
            <a:normAutofit/>
          </a:bodyPr>
          <a:lstStyle/>
          <a:p>
            <a:pPr algn="just"/>
            <a:r>
              <a:rPr lang="ru-RU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Основная цель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взаимодействия педагогов с семьей –  обеспечить: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психолого-педагогическую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поддержку семьи и повышение компетентности родителей в вопросах образования, охраны и укрепления здоровья детей младенческого, раннего и дошкольного возрастов;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единства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подходов к воспитанию и обучению детей в условиях ДОО и семьи;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повышение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воспитательного потенциала семьи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2033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4580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Взаимодействие педагогического коллектива с семьями воспитанников ДОО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32452" y="1845733"/>
            <a:ext cx="9956479" cy="4405436"/>
          </a:xfrm>
        </p:spPr>
        <p:txBody>
          <a:bodyPr>
            <a:normAutofit/>
          </a:bodyPr>
          <a:lstStyle/>
          <a:p>
            <a:pPr algn="just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основу совместной деятельности семьи и дошкольного учреждения заложены следующие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принципы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приоритет семьи в воспитании, обучении и развитии ребенка;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открытость;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взаимное доверие, уважение и доброжелательность во взаимоотношениях педагогов и родителей;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индивидуально-дифференцированный подход к каждой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семье.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7996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практические формы взаимодействия с семьей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0311" y="1915038"/>
            <a:ext cx="2477193" cy="764462"/>
          </a:xfrm>
          <a:ln>
            <a:solidFill>
              <a:schemeClr val="accent1"/>
            </a:solidFill>
          </a:ln>
        </p:spPr>
        <p:txBody>
          <a:bodyPr anchor="ctr">
            <a:noAutofit/>
          </a:bodyPr>
          <a:lstStyle/>
          <a:p>
            <a:pPr lvl="5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формы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 rot="4185375">
            <a:off x="3769416" y="176478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1255222" y="1995981"/>
            <a:ext cx="2187931" cy="76446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Анкетирование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1832813">
            <a:off x="4145325" y="282587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sz="half" idx="1"/>
          </p:nvPr>
        </p:nvSpPr>
        <p:spPr>
          <a:xfrm>
            <a:off x="3315966" y="3950654"/>
            <a:ext cx="2477193" cy="1421167"/>
          </a:xfrm>
          <a:ln>
            <a:solidFill>
              <a:schemeClr val="accent1"/>
            </a:solidFill>
          </a:ln>
        </p:spPr>
        <p:txBody>
          <a:bodyPr anchor="ctr"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Мастер-классы, «мастерская»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 rot="17528944">
            <a:off x="7385399" y="176478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ъект 2"/>
          <p:cNvSpPr>
            <a:spLocks noGrp="1"/>
          </p:cNvSpPr>
          <p:nvPr>
            <p:ph sz="half" idx="1"/>
          </p:nvPr>
        </p:nvSpPr>
        <p:spPr>
          <a:xfrm>
            <a:off x="8197926" y="1995981"/>
            <a:ext cx="2562817" cy="764462"/>
          </a:xfrm>
          <a:ln>
            <a:solidFill>
              <a:schemeClr val="accent1"/>
            </a:solidFill>
          </a:ln>
        </p:spPr>
        <p:txBody>
          <a:bodyPr anchor="ctr"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Родительские собрания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 rot="18918321">
            <a:off x="7039038" y="279959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389118" y="3950654"/>
            <a:ext cx="2477193" cy="1421167"/>
          </a:xfrm>
          <a:ln>
            <a:solidFill>
              <a:schemeClr val="accent1"/>
            </a:solidFill>
          </a:ln>
        </p:spPr>
        <p:txBody>
          <a:bodyPr anchor="ctr">
            <a:noAutofit/>
          </a:bodyPr>
          <a:lstStyle/>
          <a:p>
            <a:r>
              <a:rPr lang="ru-RU" sz="2400" dirty="0" err="1" smtClean="0">
                <a:solidFill>
                  <a:schemeClr val="tx1"/>
                </a:solidFill>
              </a:rPr>
              <a:t>Пед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  <a:r>
              <a:rPr lang="ru-RU" sz="2400" dirty="0" smtClean="0">
                <a:solidFill>
                  <a:schemeClr val="tx1"/>
                </a:solidFill>
              </a:rPr>
              <a:t>тренинги, «родительская почта» 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5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6481" y="2245659"/>
            <a:ext cx="104214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версия </a:t>
            </a:r>
          </a:p>
          <a:p>
            <a:pPr algn="ctr"/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«Образовательной программы дошкольного образования МБДОУ «Детский сад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13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с.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Краснобор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размещена на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официальном  сайте МБДОУ.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</TotalTime>
  <Words>667</Words>
  <Application>Microsoft Office PowerPoint</Application>
  <PresentationFormat>Произвольный</PresentationFormat>
  <Paragraphs>69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Ретро</vt:lpstr>
      <vt:lpstr>Краткая презентация образовательной программы дошкольного образования   МБДОУ «Детский сад №13»  с. Краснобор</vt:lpstr>
      <vt:lpstr>Слайд 2</vt:lpstr>
      <vt:lpstr>Слайд 3</vt:lpstr>
      <vt:lpstr>Образовательная Программа  ДО включает:</vt:lpstr>
      <vt:lpstr>Слайд 5</vt:lpstr>
      <vt:lpstr>Соотношение частей ОП ДО </vt:lpstr>
      <vt:lpstr>Слайд 7</vt:lpstr>
      <vt:lpstr>Слайд 8</vt:lpstr>
      <vt:lpstr>Слайд 9</vt:lpstr>
      <vt:lpstr>Возрастные категории детей, на которых ориентирована ОП ДО</vt:lpstr>
      <vt:lpstr>Организация режима пребывания детей в ДОУ</vt:lpstr>
      <vt:lpstr>Взаимодействие педагогического коллектива с семьями воспитанников</vt:lpstr>
      <vt:lpstr>Взаимодействие педагогического коллектива с семьями воспитанников ДОО</vt:lpstr>
      <vt:lpstr>Основные практические формы взаимодействия с семьей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Образовательная программа дошкольного образования</dc:title>
  <dc:creator>Менькова Нина Николаевна</dc:creator>
  <cp:lastModifiedBy>Воспитатели</cp:lastModifiedBy>
  <cp:revision>16</cp:revision>
  <dcterms:created xsi:type="dcterms:W3CDTF">2023-05-23T07:08:07Z</dcterms:created>
  <dcterms:modified xsi:type="dcterms:W3CDTF">2024-01-22T13:40:12Z</dcterms:modified>
</cp:coreProperties>
</file>